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International Doctor Support Initiative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Dr Simon Whiteoak</a:t>
            </a:r>
          </a:p>
          <a:p>
            <a:r>
              <a:rPr lang="en-GB" dirty="0"/>
              <a:t>Trust Grade Program Director</a:t>
            </a:r>
          </a:p>
          <a:p>
            <a:r>
              <a:rPr lang="en-GB" dirty="0"/>
              <a:t>University Hospitals Dorset</a:t>
            </a:r>
          </a:p>
        </p:txBody>
      </p:sp>
    </p:spTree>
    <p:extLst>
      <p:ext uri="{BB962C8B-B14F-4D97-AF65-F5344CB8AC3E}">
        <p14:creationId xmlns:p14="http://schemas.microsoft.com/office/powerpoint/2010/main" val="282282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IDSI</a:t>
            </a:r>
          </a:p>
          <a:p>
            <a:endParaRPr lang="en-GB" dirty="0"/>
          </a:p>
          <a:p>
            <a:r>
              <a:rPr lang="en-GB" dirty="0"/>
              <a:t>Director Role</a:t>
            </a:r>
          </a:p>
          <a:p>
            <a:endParaRPr lang="en-GB" dirty="0"/>
          </a:p>
          <a:p>
            <a:r>
              <a:rPr lang="en-GB" dirty="0"/>
              <a:t>Support for IMGs</a:t>
            </a:r>
          </a:p>
          <a:p>
            <a:pPr lvl="1"/>
            <a:endParaRPr lang="en-GB" dirty="0"/>
          </a:p>
          <a:p>
            <a:r>
              <a:rPr lang="en-GB" dirty="0"/>
              <a:t>Support for Supervisors</a:t>
            </a:r>
          </a:p>
          <a:p>
            <a:pPr lvl="1"/>
            <a:r>
              <a:rPr lang="en-GB" dirty="0"/>
              <a:t>Local </a:t>
            </a:r>
            <a:r>
              <a:rPr lang="en-GB" dirty="0" err="1"/>
              <a:t>bitesize</a:t>
            </a:r>
            <a:r>
              <a:rPr lang="en-GB" dirty="0"/>
              <a:t> sessions</a:t>
            </a:r>
          </a:p>
          <a:p>
            <a:pPr lvl="1"/>
            <a:r>
              <a:rPr lang="en-GB" dirty="0"/>
              <a:t>Advertising deanery courses</a:t>
            </a:r>
          </a:p>
          <a:p>
            <a:pPr lvl="1"/>
            <a:r>
              <a:rPr lang="en-GB" dirty="0"/>
              <a:t>Local support and advice for supervisors</a:t>
            </a:r>
          </a:p>
          <a:p>
            <a:pPr lvl="1"/>
            <a:endParaRPr lang="en-GB" dirty="0"/>
          </a:p>
          <a:p>
            <a:r>
              <a:rPr lang="en-GB" dirty="0"/>
              <a:t>Local data</a:t>
            </a:r>
          </a:p>
        </p:txBody>
      </p:sp>
    </p:spTree>
    <p:extLst>
      <p:ext uri="{BB962C8B-B14F-4D97-AF65-F5344CB8AC3E}">
        <p14:creationId xmlns:p14="http://schemas.microsoft.com/office/powerpoint/2010/main" val="292716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IDSI?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International Doctor Support Initiative</a:t>
            </a:r>
          </a:p>
          <a:p>
            <a:endParaRPr lang="en-GB" dirty="0"/>
          </a:p>
          <a:p>
            <a:r>
              <a:rPr lang="en-GB" dirty="0"/>
              <a:t>Follow discussions with trust grades and IMGs</a:t>
            </a:r>
          </a:p>
          <a:p>
            <a:pPr lvl="1"/>
            <a:r>
              <a:rPr lang="en-GB" dirty="0"/>
              <a:t>Less access to Training and education</a:t>
            </a:r>
          </a:p>
          <a:p>
            <a:pPr lvl="1"/>
            <a:r>
              <a:rPr lang="en-GB" dirty="0"/>
              <a:t>Differential attainment Gap</a:t>
            </a:r>
          </a:p>
          <a:p>
            <a:pPr lvl="1"/>
            <a:r>
              <a:rPr lang="en-GB" dirty="0"/>
              <a:t>Specific needs</a:t>
            </a:r>
          </a:p>
          <a:p>
            <a:pPr lvl="1"/>
            <a:endParaRPr lang="en-GB" dirty="0"/>
          </a:p>
          <a:p>
            <a:r>
              <a:rPr lang="en-GB" dirty="0"/>
              <a:t>IMG led</a:t>
            </a:r>
          </a:p>
          <a:p>
            <a:pPr lvl="1"/>
            <a:r>
              <a:rPr lang="en-GB" dirty="0"/>
              <a:t>Peer support</a:t>
            </a:r>
          </a:p>
          <a:p>
            <a:pPr lvl="1"/>
            <a:endParaRPr lang="en-GB" dirty="0"/>
          </a:p>
          <a:p>
            <a:r>
              <a:rPr lang="en-GB" dirty="0"/>
              <a:t>Senior oversight**</a:t>
            </a:r>
          </a:p>
          <a:p>
            <a:endParaRPr lang="en-GB" dirty="0"/>
          </a:p>
          <a:p>
            <a:r>
              <a:rPr lang="en-GB" dirty="0"/>
              <a:t>Specific forum and education</a:t>
            </a:r>
          </a:p>
          <a:p>
            <a:pPr lvl="1"/>
            <a:r>
              <a:rPr lang="en-GB" dirty="0"/>
              <a:t>Leadership and Teaching experience</a:t>
            </a:r>
          </a:p>
          <a:p>
            <a:pPr lvl="1"/>
            <a:r>
              <a:rPr lang="en-GB" dirty="0"/>
              <a:t>Progression support</a:t>
            </a:r>
          </a:p>
          <a:p>
            <a:pPr lvl="1"/>
            <a:r>
              <a:rPr lang="en-GB" dirty="0"/>
              <a:t>Governance and Audit support</a:t>
            </a:r>
          </a:p>
          <a:p>
            <a:pPr lvl="1"/>
            <a:endParaRPr lang="en-GB" dirty="0"/>
          </a:p>
          <a:p>
            <a:r>
              <a:rPr lang="en-GB" dirty="0"/>
              <a:t>COVID and increasing numbers is challenging</a:t>
            </a:r>
          </a:p>
        </p:txBody>
      </p:sp>
    </p:spTree>
    <p:extLst>
      <p:ext uri="{BB962C8B-B14F-4D97-AF65-F5344CB8AC3E}">
        <p14:creationId xmlns:p14="http://schemas.microsoft.com/office/powerpoint/2010/main" val="226450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Trust Grade Director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Recruitment</a:t>
            </a:r>
          </a:p>
          <a:p>
            <a:r>
              <a:rPr lang="en-GB" dirty="0"/>
              <a:t>Induction</a:t>
            </a:r>
          </a:p>
          <a:p>
            <a:r>
              <a:rPr lang="en-GB" dirty="0"/>
              <a:t>Facilitate supervision</a:t>
            </a:r>
          </a:p>
          <a:p>
            <a:r>
              <a:rPr lang="en-GB" dirty="0"/>
              <a:t>Appraisal Support</a:t>
            </a:r>
          </a:p>
          <a:p>
            <a:r>
              <a:rPr lang="en-GB" dirty="0"/>
              <a:t>Supervisory period</a:t>
            </a:r>
          </a:p>
          <a:p>
            <a:pPr lvl="1"/>
            <a:r>
              <a:rPr lang="en-GB" dirty="0"/>
              <a:t>Educating Departments</a:t>
            </a:r>
          </a:p>
          <a:p>
            <a:pPr lvl="1"/>
            <a:r>
              <a:rPr lang="en-GB" dirty="0"/>
              <a:t>“Doctors in difficulty”</a:t>
            </a:r>
          </a:p>
          <a:p>
            <a:r>
              <a:rPr lang="en-GB" dirty="0"/>
              <a:t>Directing to additional support</a:t>
            </a:r>
          </a:p>
          <a:p>
            <a:r>
              <a:rPr lang="en-GB" dirty="0"/>
              <a:t>Work closely with DME and Education department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5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 IMG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Pre arrival support</a:t>
            </a:r>
          </a:p>
          <a:p>
            <a:r>
              <a:rPr lang="en-GB" dirty="0"/>
              <a:t>Induction</a:t>
            </a:r>
          </a:p>
          <a:p>
            <a:pPr lvl="1"/>
            <a:r>
              <a:rPr lang="en-GB" dirty="0"/>
              <a:t>IMG specific (personalised/NHS/Deanery)</a:t>
            </a:r>
          </a:p>
          <a:p>
            <a:r>
              <a:rPr lang="en-GB" dirty="0"/>
              <a:t>Forum</a:t>
            </a:r>
          </a:p>
          <a:p>
            <a:pPr lvl="1"/>
            <a:r>
              <a:rPr lang="en-GB" dirty="0"/>
              <a:t>Peer to Peer support</a:t>
            </a:r>
          </a:p>
          <a:p>
            <a:pPr lvl="1"/>
            <a:r>
              <a:rPr lang="en-GB" dirty="0"/>
              <a:t>Education (specific needs)</a:t>
            </a:r>
          </a:p>
          <a:p>
            <a:pPr lvl="1"/>
            <a:r>
              <a:rPr lang="en-GB" dirty="0"/>
              <a:t>Wellbeing and integration</a:t>
            </a:r>
          </a:p>
          <a:p>
            <a:pPr lvl="1"/>
            <a:r>
              <a:rPr lang="en-GB" dirty="0"/>
              <a:t>Career support</a:t>
            </a:r>
          </a:p>
          <a:p>
            <a:r>
              <a:rPr lang="en-GB" dirty="0"/>
              <a:t>E-portfolio and training access</a:t>
            </a:r>
          </a:p>
          <a:p>
            <a:pPr lvl="1"/>
            <a:r>
              <a:rPr lang="en-GB" dirty="0"/>
              <a:t>Teaching</a:t>
            </a:r>
          </a:p>
          <a:p>
            <a:pPr lvl="1"/>
            <a:r>
              <a:rPr lang="en-GB" dirty="0"/>
              <a:t>Exams</a:t>
            </a:r>
          </a:p>
          <a:p>
            <a:pPr lvl="1"/>
            <a:r>
              <a:rPr lang="en-GB" dirty="0"/>
              <a:t>Study Leave</a:t>
            </a:r>
          </a:p>
          <a:p>
            <a:pPr lvl="1"/>
            <a:r>
              <a:rPr lang="en-GB" dirty="0"/>
              <a:t>External courses (Communication/exam support)</a:t>
            </a:r>
          </a:p>
          <a:p>
            <a:r>
              <a:rPr lang="en-GB" dirty="0"/>
              <a:t>Dedicated ES/CS</a:t>
            </a:r>
          </a:p>
          <a:p>
            <a:r>
              <a:rPr lang="en-GB" dirty="0"/>
              <a:t>Supernumerary Period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63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Support for Supervisors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Deanery ES course</a:t>
            </a:r>
          </a:p>
          <a:p>
            <a:r>
              <a:rPr lang="en-GB" dirty="0"/>
              <a:t>Specific IMG supervision course</a:t>
            </a:r>
          </a:p>
          <a:p>
            <a:r>
              <a:rPr lang="en-GB" dirty="0"/>
              <a:t>Appraisal process</a:t>
            </a:r>
          </a:p>
          <a:p>
            <a:r>
              <a:rPr lang="en-GB" dirty="0"/>
              <a:t>Enthusiastic supervisors</a:t>
            </a:r>
          </a:p>
          <a:p>
            <a:r>
              <a:rPr lang="en-GB" dirty="0"/>
              <a:t>UHD “</a:t>
            </a:r>
            <a:r>
              <a:rPr lang="en-GB" dirty="0" err="1"/>
              <a:t>Bitesize</a:t>
            </a:r>
            <a:r>
              <a:rPr lang="en-GB" dirty="0"/>
              <a:t>” sessions</a:t>
            </a:r>
          </a:p>
          <a:p>
            <a:r>
              <a:rPr lang="en-GB" dirty="0"/>
              <a:t>Local meetings/meet ups</a:t>
            </a:r>
          </a:p>
        </p:txBody>
      </p:sp>
    </p:spTree>
    <p:extLst>
      <p:ext uri="{BB962C8B-B14F-4D97-AF65-F5344CB8AC3E}">
        <p14:creationId xmlns:p14="http://schemas.microsoft.com/office/powerpoint/2010/main" val="292049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Pre and post IDSI (2016, 2019)</a:t>
            </a:r>
          </a:p>
          <a:p>
            <a:r>
              <a:rPr lang="en-GB" dirty="0"/>
              <a:t>Training program success</a:t>
            </a:r>
          </a:p>
          <a:p>
            <a:pPr lvl="1"/>
            <a:r>
              <a:rPr lang="en-GB" dirty="0"/>
              <a:t>23% - 38% (57% and 54% in the Non IMG cohorts)</a:t>
            </a:r>
          </a:p>
          <a:p>
            <a:pPr lvl="1"/>
            <a:r>
              <a:rPr lang="en-GB" dirty="0"/>
              <a:t>DA gap -34% to -16%</a:t>
            </a:r>
          </a:p>
          <a:p>
            <a:r>
              <a:rPr lang="en-GB" dirty="0"/>
              <a:t>Named supervisors</a:t>
            </a:r>
          </a:p>
          <a:p>
            <a:pPr lvl="1"/>
            <a:r>
              <a:rPr lang="en-GB" dirty="0"/>
              <a:t>46% to 100%</a:t>
            </a:r>
          </a:p>
          <a:p>
            <a:r>
              <a:rPr lang="en-GB" dirty="0"/>
              <a:t>Successful Appraisal on time</a:t>
            </a:r>
          </a:p>
          <a:p>
            <a:pPr lvl="1"/>
            <a:r>
              <a:rPr lang="en-GB" dirty="0"/>
              <a:t>32% to 96%</a:t>
            </a:r>
          </a:p>
          <a:p>
            <a:r>
              <a:rPr lang="en-GB" dirty="0"/>
              <a:t>Exam success</a:t>
            </a:r>
          </a:p>
          <a:p>
            <a:pPr lvl="1"/>
            <a:r>
              <a:rPr lang="en-GB" dirty="0"/>
              <a:t>32% to 48% (63% and 58% in the Non IMG cohorts)</a:t>
            </a:r>
          </a:p>
          <a:p>
            <a:pPr lvl="1"/>
            <a:r>
              <a:rPr lang="en-GB" dirty="0"/>
              <a:t>DA gap -31% to -10%</a:t>
            </a:r>
          </a:p>
          <a:p>
            <a:pPr lvl="1"/>
            <a:endParaRPr lang="en-GB" dirty="0"/>
          </a:p>
          <a:p>
            <a:r>
              <a:rPr lang="en-GB" dirty="0"/>
              <a:t>Considerations</a:t>
            </a:r>
          </a:p>
          <a:p>
            <a:pPr lvl="1"/>
            <a:r>
              <a:rPr lang="en-GB" dirty="0"/>
              <a:t>DA gap still exists</a:t>
            </a:r>
          </a:p>
          <a:p>
            <a:pPr lvl="1"/>
            <a:r>
              <a:rPr lang="en-GB" dirty="0"/>
              <a:t>Pre COVID data</a:t>
            </a:r>
          </a:p>
          <a:p>
            <a:pPr lvl="1"/>
            <a:r>
              <a:rPr lang="en-GB" dirty="0"/>
              <a:t>Expansion in numbers (Vastly)</a:t>
            </a:r>
          </a:p>
          <a:p>
            <a:pPr lvl="2"/>
            <a:r>
              <a:rPr lang="en-GB" dirty="0"/>
              <a:t>More inexperience</a:t>
            </a:r>
          </a:p>
          <a:p>
            <a:pPr lvl="1"/>
            <a:r>
              <a:rPr lang="en-GB" dirty="0"/>
              <a:t>Huge pressures on service and gaps in Rotas!</a:t>
            </a:r>
          </a:p>
        </p:txBody>
      </p:sp>
    </p:spTree>
    <p:extLst>
      <p:ext uri="{BB962C8B-B14F-4D97-AF65-F5344CB8AC3E}">
        <p14:creationId xmlns:p14="http://schemas.microsoft.com/office/powerpoint/2010/main" val="72005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Focus</a:t>
            </a:r>
          </a:p>
          <a:p>
            <a:r>
              <a:rPr lang="en-GB" sz="4000" dirty="0"/>
              <a:t>Funding</a:t>
            </a:r>
          </a:p>
          <a:p>
            <a:r>
              <a:rPr lang="en-GB" sz="4000" dirty="0"/>
              <a:t>Staffing (More and Less)</a:t>
            </a:r>
          </a:p>
          <a:p>
            <a:r>
              <a:rPr lang="en-GB" sz="4000" dirty="0"/>
              <a:t>And more</a:t>
            </a:r>
          </a:p>
        </p:txBody>
      </p:sp>
    </p:spTree>
    <p:extLst>
      <p:ext uri="{BB962C8B-B14F-4D97-AF65-F5344CB8AC3E}">
        <p14:creationId xmlns:p14="http://schemas.microsoft.com/office/powerpoint/2010/main" val="157554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Acknowlegments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Prof Mike Vassallo</a:t>
            </a:r>
          </a:p>
          <a:p>
            <a:r>
              <a:rPr lang="en-GB" sz="2800" dirty="0"/>
              <a:t>Dr Tanzeem Raza</a:t>
            </a:r>
          </a:p>
          <a:p>
            <a:r>
              <a:rPr lang="en-GB" sz="2800" dirty="0"/>
              <a:t>Dr Jawad Azhar </a:t>
            </a:r>
          </a:p>
          <a:p>
            <a:r>
              <a:rPr lang="en-GB" sz="2800" dirty="0"/>
              <a:t>Dr </a:t>
            </a:r>
            <a:r>
              <a:rPr lang="en-GB" sz="2800" dirty="0" err="1"/>
              <a:t>Midun</a:t>
            </a:r>
            <a:r>
              <a:rPr lang="en-GB" sz="2800" dirty="0"/>
              <a:t> Paul</a:t>
            </a:r>
          </a:p>
          <a:p>
            <a:r>
              <a:rPr lang="en-GB" sz="2800" dirty="0"/>
              <a:t>Dr </a:t>
            </a:r>
            <a:r>
              <a:rPr lang="en-GB" sz="2800" dirty="0" err="1"/>
              <a:t>Muhammed</a:t>
            </a:r>
            <a:r>
              <a:rPr lang="en-GB" sz="2800" dirty="0"/>
              <a:t> Asad</a:t>
            </a:r>
          </a:p>
          <a:p>
            <a:r>
              <a:rPr lang="en-GB" sz="2800" dirty="0"/>
              <a:t>Karen McCarthy</a:t>
            </a:r>
          </a:p>
          <a:p>
            <a:r>
              <a:rPr lang="en-GB" sz="2800" dirty="0"/>
              <a:t>Royal Bournemouth Hospital Education Team</a:t>
            </a:r>
          </a:p>
        </p:txBody>
      </p:sp>
    </p:spTree>
    <p:extLst>
      <p:ext uri="{BB962C8B-B14F-4D97-AF65-F5344CB8AC3E}">
        <p14:creationId xmlns:p14="http://schemas.microsoft.com/office/powerpoint/2010/main" val="1040399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cfcca1-e542-4c66-8fa2-1372e7322787" xsi:nil="true"/>
    <lcf76f155ced4ddcb4097134ff3c332f xmlns="2eee3105-a21d-4fd6-b6cd-a40570c9e3f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47B90047FB6B47A91D173FFAC1DD50" ma:contentTypeVersion="16" ma:contentTypeDescription="Create a new document." ma:contentTypeScope="" ma:versionID="e10b77aa16cf3d87d01d7f7201b5811c">
  <xsd:schema xmlns:xsd="http://www.w3.org/2001/XMLSchema" xmlns:xs="http://www.w3.org/2001/XMLSchema" xmlns:p="http://schemas.microsoft.com/office/2006/metadata/properties" xmlns:ns2="2eee3105-a21d-4fd6-b6cd-a40570c9e3f1" xmlns:ns3="c6cfcca1-e542-4c66-8fa2-1372e7322787" targetNamespace="http://schemas.microsoft.com/office/2006/metadata/properties" ma:root="true" ma:fieldsID="8830bc0b593821699b38cb6f8eef13ca" ns2:_="" ns3:_="">
    <xsd:import namespace="2eee3105-a21d-4fd6-b6cd-a40570c9e3f1"/>
    <xsd:import namespace="c6cfcca1-e542-4c66-8fa2-1372e73227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e3105-a21d-4fd6-b6cd-a40570c9e3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fcca1-e542-4c66-8fa2-1372e732278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c78d582-6917-487f-b0f7-afe71341c93c}" ma:internalName="TaxCatchAll" ma:showField="CatchAllData" ma:web="c6cfcca1-e542-4c66-8fa2-1372e73227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FFBDA2-6388-44C8-9BD9-4A263455F747}">
  <ds:schemaRefs>
    <ds:schemaRef ds:uri="http://schemas.microsoft.com/office/2006/metadata/properties"/>
    <ds:schemaRef ds:uri="http://schemas.microsoft.com/office/infopath/2007/PartnerControls"/>
    <ds:schemaRef ds:uri="c6cfcca1-e542-4c66-8fa2-1372e7322787"/>
    <ds:schemaRef ds:uri="2eee3105-a21d-4fd6-b6cd-a40570c9e3f1"/>
  </ds:schemaRefs>
</ds:datastoreItem>
</file>

<file path=customXml/itemProps2.xml><?xml version="1.0" encoding="utf-8"?>
<ds:datastoreItem xmlns:ds="http://schemas.openxmlformats.org/officeDocument/2006/customXml" ds:itemID="{E84F00E8-E11E-4A87-A61D-E1CD025D43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6DE2DF-5389-478A-BE09-C938AC548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ee3105-a21d-4fd6-b6cd-a40570c9e3f1"/>
    <ds:schemaRef ds:uri="c6cfcca1-e542-4c66-8fa2-1372e73227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</TotalTime>
  <Words>332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International Doctor Support Initiative</vt:lpstr>
      <vt:lpstr>Contents</vt:lpstr>
      <vt:lpstr>What is IDSI? </vt:lpstr>
      <vt:lpstr>Trust Grade Director</vt:lpstr>
      <vt:lpstr>Specific IMG Support</vt:lpstr>
      <vt:lpstr>Support for Supervisors</vt:lpstr>
      <vt:lpstr>Local Data</vt:lpstr>
      <vt:lpstr>Challenges</vt:lpstr>
      <vt:lpstr>Acknowlegments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Doctor Support Initiative</dc:title>
  <dc:creator>Whiteoak, Simon</dc:creator>
  <cp:lastModifiedBy>Default User</cp:lastModifiedBy>
  <cp:revision>10</cp:revision>
  <dcterms:created xsi:type="dcterms:W3CDTF">2006-08-16T00:00:00Z</dcterms:created>
  <dcterms:modified xsi:type="dcterms:W3CDTF">2024-04-17T12:57:16Z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0x0101009547B90047FB6B47A91D173FFAC1DD50</vt:lpwstr>
  </property>
  <property fmtid="{D5CDD505-2E9C-101B-9397-08002B2CF9AE}" pid="3" name="MediaServiceImageTags">
    <vt:lpwstr/>
  </property>
</Properties>
</file>